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321" r:id="rId2"/>
    <p:sldId id="322" r:id="rId3"/>
    <p:sldId id="323" r:id="rId4"/>
    <p:sldId id="324" r:id="rId5"/>
    <p:sldId id="325" r:id="rId6"/>
    <p:sldId id="297" r:id="rId7"/>
    <p:sldId id="298" r:id="rId8"/>
    <p:sldId id="299" r:id="rId9"/>
    <p:sldId id="311" r:id="rId10"/>
    <p:sldId id="314" r:id="rId11"/>
    <p:sldId id="312" r:id="rId12"/>
    <p:sldId id="313" r:id="rId13"/>
    <p:sldId id="315" r:id="rId14"/>
    <p:sldId id="316" r:id="rId15"/>
    <p:sldId id="317" r:id="rId16"/>
    <p:sldId id="318" r:id="rId17"/>
    <p:sldId id="319" r:id="rId18"/>
    <p:sldId id="320" r:id="rId19"/>
    <p:sldId id="308" r:id="rId20"/>
    <p:sldId id="309" r:id="rId21"/>
    <p:sldId id="310" r:id="rId22"/>
    <p:sldId id="282" r:id="rId23"/>
  </p:sldIdLst>
  <p:sldSz cx="12192000" cy="6858000"/>
  <p:notesSz cx="6858000" cy="9144000"/>
  <p:embeddedFontLst>
    <p:embeddedFont>
      <p:font typeface="Tahoma" panose="020B0604030504040204" pitchFamily="34" charset="0"/>
      <p:regular r:id="rId25"/>
      <p:bold r:id="rId26"/>
    </p:embeddedFont>
    <p:embeddedFont>
      <p:font typeface="Cambria" panose="02040503050406030204" pitchFamily="18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i01aXy77+A+gCcO13zmZFZf02J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17B081-A118-4298-A214-3D0D47F59F7D}">
  <a:tblStyle styleId="{4B17B081-A118-4298-A214-3D0D47F59F7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36667" autoAdjust="0"/>
  </p:normalViewPr>
  <p:slideViewPr>
    <p:cSldViewPr snapToGrid="0">
      <p:cViewPr varScale="1">
        <p:scale>
          <a:sx n="71" d="100"/>
          <a:sy n="71" d="100"/>
        </p:scale>
        <p:origin x="594" y="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9258C3-7F4E-4A17-9E66-72559E577CC4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3EBB37-BF96-42FE-9E67-B639B991E373}">
      <dgm:prSet phldrT="[Text]"/>
      <dgm:spPr/>
      <dgm:t>
        <a:bodyPr/>
        <a:lstStyle/>
        <a:p>
          <a:r>
            <a:rPr lang="en-US" dirty="0"/>
            <a:t>Models</a:t>
          </a:r>
          <a:endParaRPr lang="en-IN" dirty="0"/>
        </a:p>
      </dgm:t>
    </dgm:pt>
    <dgm:pt modelId="{C305A03E-C50D-4445-8FF2-7E474FA4B23B}" type="parTrans" cxnId="{EFA6DA0B-2E22-41C3-8F8A-4D993CE906AC}">
      <dgm:prSet/>
      <dgm:spPr/>
      <dgm:t>
        <a:bodyPr/>
        <a:lstStyle/>
        <a:p>
          <a:endParaRPr lang="en-IN"/>
        </a:p>
      </dgm:t>
    </dgm:pt>
    <dgm:pt modelId="{8DE84D3D-81E5-4C85-9C83-D1C42635595A}" type="sibTrans" cxnId="{EFA6DA0B-2E22-41C3-8F8A-4D993CE906AC}">
      <dgm:prSet/>
      <dgm:spPr/>
      <dgm:t>
        <a:bodyPr/>
        <a:lstStyle/>
        <a:p>
          <a:endParaRPr lang="en-IN"/>
        </a:p>
      </dgm:t>
    </dgm:pt>
    <dgm:pt modelId="{554BB3C9-DD50-4A3A-9096-E95C57ECEF7D}">
      <dgm:prSet phldrT="[Text]"/>
      <dgm:spPr/>
      <dgm:t>
        <a:bodyPr/>
        <a:lstStyle/>
        <a:p>
          <a:r>
            <a:rPr lang="en-US" dirty="0"/>
            <a:t>Mc-</a:t>
          </a:r>
          <a:r>
            <a:rPr lang="en-US" dirty="0" err="1"/>
            <a:t>Culloch</a:t>
          </a:r>
          <a:r>
            <a:rPr lang="en-US" dirty="0"/>
            <a:t> Pitts Model</a:t>
          </a:r>
          <a:endParaRPr lang="en-IN" dirty="0"/>
        </a:p>
      </dgm:t>
    </dgm:pt>
    <dgm:pt modelId="{DA98A358-B9D8-400C-93E7-75806597DE58}" type="parTrans" cxnId="{368D25A6-2FFC-4EAA-A5D2-820F02735BBB}">
      <dgm:prSet/>
      <dgm:spPr/>
      <dgm:t>
        <a:bodyPr/>
        <a:lstStyle/>
        <a:p>
          <a:endParaRPr lang="en-IN"/>
        </a:p>
      </dgm:t>
    </dgm:pt>
    <dgm:pt modelId="{DAA8669D-FA24-417C-B9C8-6901B964F08B}" type="sibTrans" cxnId="{368D25A6-2FFC-4EAA-A5D2-820F02735BBB}">
      <dgm:prSet/>
      <dgm:spPr/>
      <dgm:t>
        <a:bodyPr/>
        <a:lstStyle/>
        <a:p>
          <a:endParaRPr lang="en-IN"/>
        </a:p>
      </dgm:t>
    </dgm:pt>
    <dgm:pt modelId="{86FFA917-29D5-47F2-B1A4-CC0635787B9C}">
      <dgm:prSet phldrT="[Text]"/>
      <dgm:spPr/>
      <dgm:t>
        <a:bodyPr/>
        <a:lstStyle/>
        <a:p>
          <a:r>
            <a:rPr lang="en-US" dirty="0"/>
            <a:t>Adaline Model</a:t>
          </a:r>
          <a:endParaRPr lang="en-IN" dirty="0"/>
        </a:p>
      </dgm:t>
    </dgm:pt>
    <dgm:pt modelId="{A650FADB-4143-4E07-A87E-3F089811516A}" type="parTrans" cxnId="{016C2448-AE31-440D-9F0C-7A8660A52C92}">
      <dgm:prSet/>
      <dgm:spPr/>
      <dgm:t>
        <a:bodyPr/>
        <a:lstStyle/>
        <a:p>
          <a:endParaRPr lang="en-IN"/>
        </a:p>
      </dgm:t>
    </dgm:pt>
    <dgm:pt modelId="{D53C8ADA-67E2-4874-BF5B-D43D634CBEBF}" type="sibTrans" cxnId="{016C2448-AE31-440D-9F0C-7A8660A52C92}">
      <dgm:prSet/>
      <dgm:spPr/>
      <dgm:t>
        <a:bodyPr/>
        <a:lstStyle/>
        <a:p>
          <a:endParaRPr lang="en-IN"/>
        </a:p>
      </dgm:t>
    </dgm:pt>
    <dgm:pt modelId="{7BE3EC8E-64E0-4073-B6BE-0878EB742533}">
      <dgm:prSet phldrT="[Text]"/>
      <dgm:spPr/>
      <dgm:t>
        <a:bodyPr/>
        <a:lstStyle/>
        <a:p>
          <a:r>
            <a:rPr lang="en-US" dirty="0"/>
            <a:t>Perceptron</a:t>
          </a:r>
          <a:endParaRPr lang="en-IN" dirty="0"/>
        </a:p>
      </dgm:t>
    </dgm:pt>
    <dgm:pt modelId="{10FEC79E-2442-4E3D-9708-B7060F0C5EAB}" type="parTrans" cxnId="{E1D4F451-C71E-4792-8610-1AFF73BD8ED4}">
      <dgm:prSet/>
      <dgm:spPr/>
      <dgm:t>
        <a:bodyPr/>
        <a:lstStyle/>
        <a:p>
          <a:endParaRPr lang="en-IN"/>
        </a:p>
      </dgm:t>
    </dgm:pt>
    <dgm:pt modelId="{71C42975-FA54-4D56-A2A4-5F4529941836}" type="sibTrans" cxnId="{E1D4F451-C71E-4792-8610-1AFF73BD8ED4}">
      <dgm:prSet/>
      <dgm:spPr/>
      <dgm:t>
        <a:bodyPr/>
        <a:lstStyle/>
        <a:p>
          <a:endParaRPr lang="en-IN"/>
        </a:p>
      </dgm:t>
    </dgm:pt>
    <dgm:pt modelId="{599CADB0-18CC-455C-9EDB-C62F81AF2913}">
      <dgm:prSet phldrT="[Text]"/>
      <dgm:spPr/>
      <dgm:t>
        <a:bodyPr/>
        <a:lstStyle/>
        <a:p>
          <a:r>
            <a:rPr lang="en-US" dirty="0" err="1"/>
            <a:t>Madaline</a:t>
          </a:r>
          <a:r>
            <a:rPr lang="en-US" dirty="0"/>
            <a:t> Model</a:t>
          </a:r>
          <a:endParaRPr lang="en-IN" dirty="0"/>
        </a:p>
      </dgm:t>
    </dgm:pt>
    <dgm:pt modelId="{C835C7BE-9AAB-4D91-8DF6-E940F28270DF}" type="parTrans" cxnId="{6EC1D92A-6C99-486A-8D69-515491AA6236}">
      <dgm:prSet/>
      <dgm:spPr/>
      <dgm:t>
        <a:bodyPr/>
        <a:lstStyle/>
        <a:p>
          <a:endParaRPr lang="en-IN"/>
        </a:p>
      </dgm:t>
    </dgm:pt>
    <dgm:pt modelId="{66A1AE4E-CAD5-40DF-AC2D-BF0F61555ADF}" type="sibTrans" cxnId="{6EC1D92A-6C99-486A-8D69-515491AA6236}">
      <dgm:prSet/>
      <dgm:spPr/>
      <dgm:t>
        <a:bodyPr/>
        <a:lstStyle/>
        <a:p>
          <a:endParaRPr lang="en-IN"/>
        </a:p>
      </dgm:t>
    </dgm:pt>
    <dgm:pt modelId="{66A4ECB6-70D2-4944-AB2B-008DF1D02060}" type="pres">
      <dgm:prSet presAssocID="{869258C3-7F4E-4A17-9E66-72559E577CC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A0CE4AF9-E53D-43C2-A87A-187387EC9F4C}" type="pres">
      <dgm:prSet presAssocID="{9D3EBB37-BF96-42FE-9E67-B639B991E373}" presName="singleCycle" presStyleCnt="0"/>
      <dgm:spPr/>
    </dgm:pt>
    <dgm:pt modelId="{EA3B16A0-5CB3-4676-B969-EA997177F882}" type="pres">
      <dgm:prSet presAssocID="{9D3EBB37-BF96-42FE-9E67-B639B991E373}" presName="singleCenter" presStyleLbl="node1" presStyleIdx="0" presStyleCnt="5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BA75FBCB-02B9-4092-BF5F-6549CFC1EC82}" type="pres">
      <dgm:prSet presAssocID="{DA98A358-B9D8-400C-93E7-75806597DE58}" presName="Name56" presStyleLbl="parChTrans1D2" presStyleIdx="0" presStyleCnt="4"/>
      <dgm:spPr/>
      <dgm:t>
        <a:bodyPr/>
        <a:lstStyle/>
        <a:p>
          <a:endParaRPr lang="en-US"/>
        </a:p>
      </dgm:t>
    </dgm:pt>
    <dgm:pt modelId="{2C914385-63A3-4471-84D0-7C26F3A5F505}" type="pres">
      <dgm:prSet presAssocID="{554BB3C9-DD50-4A3A-9096-E95C57ECEF7D}" presName="text0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DF5FC3-0839-46E7-947E-1378B266EED6}" type="pres">
      <dgm:prSet presAssocID="{A650FADB-4143-4E07-A87E-3F089811516A}" presName="Name56" presStyleLbl="parChTrans1D2" presStyleIdx="1" presStyleCnt="4"/>
      <dgm:spPr/>
      <dgm:t>
        <a:bodyPr/>
        <a:lstStyle/>
        <a:p>
          <a:endParaRPr lang="en-US"/>
        </a:p>
      </dgm:t>
    </dgm:pt>
    <dgm:pt modelId="{314497F1-FE33-4325-A638-6C576B96BF2E}" type="pres">
      <dgm:prSet presAssocID="{86FFA917-29D5-47F2-B1A4-CC0635787B9C}" presName="text0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1500E1-F649-4A12-9623-B296A810BB33}" type="pres">
      <dgm:prSet presAssocID="{10FEC79E-2442-4E3D-9708-B7060F0C5EAB}" presName="Name56" presStyleLbl="parChTrans1D2" presStyleIdx="2" presStyleCnt="4"/>
      <dgm:spPr/>
      <dgm:t>
        <a:bodyPr/>
        <a:lstStyle/>
        <a:p>
          <a:endParaRPr lang="en-US"/>
        </a:p>
      </dgm:t>
    </dgm:pt>
    <dgm:pt modelId="{CF7EF016-7B62-4A14-947C-99CF3139954C}" type="pres">
      <dgm:prSet presAssocID="{7BE3EC8E-64E0-4073-B6BE-0878EB742533}" presName="text0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7B066E-0097-49DA-A4A1-97EF2C93C9BC}" type="pres">
      <dgm:prSet presAssocID="{C835C7BE-9AAB-4D91-8DF6-E940F28270DF}" presName="Name56" presStyleLbl="parChTrans1D2" presStyleIdx="3" presStyleCnt="4"/>
      <dgm:spPr/>
      <dgm:t>
        <a:bodyPr/>
        <a:lstStyle/>
        <a:p>
          <a:endParaRPr lang="en-US"/>
        </a:p>
      </dgm:t>
    </dgm:pt>
    <dgm:pt modelId="{463A2BF3-031C-4C25-8056-780CD611198C}" type="pres">
      <dgm:prSet presAssocID="{599CADB0-18CC-455C-9EDB-C62F81AF2913}" presName="text0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646CD4-7922-47CD-9967-6275D085644B}" type="presOf" srcId="{A650FADB-4143-4E07-A87E-3F089811516A}" destId="{C9DF5FC3-0839-46E7-947E-1378B266EED6}" srcOrd="0" destOrd="0" presId="urn:microsoft.com/office/officeart/2008/layout/RadialCluster"/>
    <dgm:cxn modelId="{EFA6DA0B-2E22-41C3-8F8A-4D993CE906AC}" srcId="{869258C3-7F4E-4A17-9E66-72559E577CC4}" destId="{9D3EBB37-BF96-42FE-9E67-B639B991E373}" srcOrd="0" destOrd="0" parTransId="{C305A03E-C50D-4445-8FF2-7E474FA4B23B}" sibTransId="{8DE84D3D-81E5-4C85-9C83-D1C42635595A}"/>
    <dgm:cxn modelId="{D7F3986F-E230-4087-9FA8-139AEE6D641E}" type="presOf" srcId="{554BB3C9-DD50-4A3A-9096-E95C57ECEF7D}" destId="{2C914385-63A3-4471-84D0-7C26F3A5F505}" srcOrd="0" destOrd="0" presId="urn:microsoft.com/office/officeart/2008/layout/RadialCluster"/>
    <dgm:cxn modelId="{368D25A6-2FFC-4EAA-A5D2-820F02735BBB}" srcId="{9D3EBB37-BF96-42FE-9E67-B639B991E373}" destId="{554BB3C9-DD50-4A3A-9096-E95C57ECEF7D}" srcOrd="0" destOrd="0" parTransId="{DA98A358-B9D8-400C-93E7-75806597DE58}" sibTransId="{DAA8669D-FA24-417C-B9C8-6901B964F08B}"/>
    <dgm:cxn modelId="{98951418-54A9-4AFA-8898-07DCB55E55A2}" type="presOf" srcId="{599CADB0-18CC-455C-9EDB-C62F81AF2913}" destId="{463A2BF3-031C-4C25-8056-780CD611198C}" srcOrd="0" destOrd="0" presId="urn:microsoft.com/office/officeart/2008/layout/RadialCluster"/>
    <dgm:cxn modelId="{2E19D797-365C-4194-B547-D2653BDAF27E}" type="presOf" srcId="{9D3EBB37-BF96-42FE-9E67-B639B991E373}" destId="{EA3B16A0-5CB3-4676-B969-EA997177F882}" srcOrd="0" destOrd="0" presId="urn:microsoft.com/office/officeart/2008/layout/RadialCluster"/>
    <dgm:cxn modelId="{6EC1D92A-6C99-486A-8D69-515491AA6236}" srcId="{9D3EBB37-BF96-42FE-9E67-B639B991E373}" destId="{599CADB0-18CC-455C-9EDB-C62F81AF2913}" srcOrd="3" destOrd="0" parTransId="{C835C7BE-9AAB-4D91-8DF6-E940F28270DF}" sibTransId="{66A1AE4E-CAD5-40DF-AC2D-BF0F61555ADF}"/>
    <dgm:cxn modelId="{E1D4F451-C71E-4792-8610-1AFF73BD8ED4}" srcId="{9D3EBB37-BF96-42FE-9E67-B639B991E373}" destId="{7BE3EC8E-64E0-4073-B6BE-0878EB742533}" srcOrd="2" destOrd="0" parTransId="{10FEC79E-2442-4E3D-9708-B7060F0C5EAB}" sibTransId="{71C42975-FA54-4D56-A2A4-5F4529941836}"/>
    <dgm:cxn modelId="{A7374F57-0FC3-4BAC-BFE8-A7221DF53D57}" type="presOf" srcId="{DA98A358-B9D8-400C-93E7-75806597DE58}" destId="{BA75FBCB-02B9-4092-BF5F-6549CFC1EC82}" srcOrd="0" destOrd="0" presId="urn:microsoft.com/office/officeart/2008/layout/RadialCluster"/>
    <dgm:cxn modelId="{4CEE1EA4-ABCE-4FE0-87C7-C2280192F50D}" type="presOf" srcId="{C835C7BE-9AAB-4D91-8DF6-E940F28270DF}" destId="{E57B066E-0097-49DA-A4A1-97EF2C93C9BC}" srcOrd="0" destOrd="0" presId="urn:microsoft.com/office/officeart/2008/layout/RadialCluster"/>
    <dgm:cxn modelId="{B70DDDFA-3F5F-425D-8CE2-ED8D4D0DC413}" type="presOf" srcId="{7BE3EC8E-64E0-4073-B6BE-0878EB742533}" destId="{CF7EF016-7B62-4A14-947C-99CF3139954C}" srcOrd="0" destOrd="0" presId="urn:microsoft.com/office/officeart/2008/layout/RadialCluster"/>
    <dgm:cxn modelId="{832EB810-8328-4497-BB53-29B041C8E92B}" type="presOf" srcId="{869258C3-7F4E-4A17-9E66-72559E577CC4}" destId="{66A4ECB6-70D2-4944-AB2B-008DF1D02060}" srcOrd="0" destOrd="0" presId="urn:microsoft.com/office/officeart/2008/layout/RadialCluster"/>
    <dgm:cxn modelId="{039E5FD8-86FE-4E91-8247-7ECFF0260CE4}" type="presOf" srcId="{10FEC79E-2442-4E3D-9708-B7060F0C5EAB}" destId="{391500E1-F649-4A12-9623-B296A810BB33}" srcOrd="0" destOrd="0" presId="urn:microsoft.com/office/officeart/2008/layout/RadialCluster"/>
    <dgm:cxn modelId="{F2097136-94C3-4BE2-838E-3B55A020B095}" type="presOf" srcId="{86FFA917-29D5-47F2-B1A4-CC0635787B9C}" destId="{314497F1-FE33-4325-A638-6C576B96BF2E}" srcOrd="0" destOrd="0" presId="urn:microsoft.com/office/officeart/2008/layout/RadialCluster"/>
    <dgm:cxn modelId="{016C2448-AE31-440D-9F0C-7A8660A52C92}" srcId="{9D3EBB37-BF96-42FE-9E67-B639B991E373}" destId="{86FFA917-29D5-47F2-B1A4-CC0635787B9C}" srcOrd="1" destOrd="0" parTransId="{A650FADB-4143-4E07-A87E-3F089811516A}" sibTransId="{D53C8ADA-67E2-4874-BF5B-D43D634CBEBF}"/>
    <dgm:cxn modelId="{2EF64592-803F-49E5-AED2-C50AF5369620}" type="presParOf" srcId="{66A4ECB6-70D2-4944-AB2B-008DF1D02060}" destId="{A0CE4AF9-E53D-43C2-A87A-187387EC9F4C}" srcOrd="0" destOrd="0" presId="urn:microsoft.com/office/officeart/2008/layout/RadialCluster"/>
    <dgm:cxn modelId="{B2A81D8E-E291-4987-84DF-98DE5196EC14}" type="presParOf" srcId="{A0CE4AF9-E53D-43C2-A87A-187387EC9F4C}" destId="{EA3B16A0-5CB3-4676-B969-EA997177F882}" srcOrd="0" destOrd="0" presId="urn:microsoft.com/office/officeart/2008/layout/RadialCluster"/>
    <dgm:cxn modelId="{9B03D886-83BB-40B5-B754-539EAE98C97C}" type="presParOf" srcId="{A0CE4AF9-E53D-43C2-A87A-187387EC9F4C}" destId="{BA75FBCB-02B9-4092-BF5F-6549CFC1EC82}" srcOrd="1" destOrd="0" presId="urn:microsoft.com/office/officeart/2008/layout/RadialCluster"/>
    <dgm:cxn modelId="{6AD1AE6A-59C1-4F52-93DA-9E76C296D3E2}" type="presParOf" srcId="{A0CE4AF9-E53D-43C2-A87A-187387EC9F4C}" destId="{2C914385-63A3-4471-84D0-7C26F3A5F505}" srcOrd="2" destOrd="0" presId="urn:microsoft.com/office/officeart/2008/layout/RadialCluster"/>
    <dgm:cxn modelId="{33BEF57D-840E-4957-A13D-CBF3CF05F0D3}" type="presParOf" srcId="{A0CE4AF9-E53D-43C2-A87A-187387EC9F4C}" destId="{C9DF5FC3-0839-46E7-947E-1378B266EED6}" srcOrd="3" destOrd="0" presId="urn:microsoft.com/office/officeart/2008/layout/RadialCluster"/>
    <dgm:cxn modelId="{96DBC545-7395-4FD6-8A43-7B8E0306540A}" type="presParOf" srcId="{A0CE4AF9-E53D-43C2-A87A-187387EC9F4C}" destId="{314497F1-FE33-4325-A638-6C576B96BF2E}" srcOrd="4" destOrd="0" presId="urn:microsoft.com/office/officeart/2008/layout/RadialCluster"/>
    <dgm:cxn modelId="{32207491-FBC8-4BB5-B2F9-53E2C1C880B7}" type="presParOf" srcId="{A0CE4AF9-E53D-43C2-A87A-187387EC9F4C}" destId="{391500E1-F649-4A12-9623-B296A810BB33}" srcOrd="5" destOrd="0" presId="urn:microsoft.com/office/officeart/2008/layout/RadialCluster"/>
    <dgm:cxn modelId="{E68B4F52-16B4-4C5D-8197-A34977E16FA0}" type="presParOf" srcId="{A0CE4AF9-E53D-43C2-A87A-187387EC9F4C}" destId="{CF7EF016-7B62-4A14-947C-99CF3139954C}" srcOrd="6" destOrd="0" presId="urn:microsoft.com/office/officeart/2008/layout/RadialCluster"/>
    <dgm:cxn modelId="{53B88EA7-03A5-4ED4-BE2C-6E529BFBBC5A}" type="presParOf" srcId="{A0CE4AF9-E53D-43C2-A87A-187387EC9F4C}" destId="{E57B066E-0097-49DA-A4A1-97EF2C93C9BC}" srcOrd="7" destOrd="0" presId="urn:microsoft.com/office/officeart/2008/layout/RadialCluster"/>
    <dgm:cxn modelId="{C9EFC0FB-D3CB-45DF-948D-91750E7C9DB3}" type="presParOf" srcId="{A0CE4AF9-E53D-43C2-A87A-187387EC9F4C}" destId="{463A2BF3-031C-4C25-8056-780CD611198C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3B16A0-5CB3-4676-B969-EA997177F882}">
      <dsp:nvSpPr>
        <dsp:cNvPr id="0" name=""/>
        <dsp:cNvSpPr/>
      </dsp:nvSpPr>
      <dsp:spPr>
        <a:xfrm>
          <a:off x="3095900" y="1496259"/>
          <a:ext cx="1282508" cy="12825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Models</a:t>
          </a:r>
          <a:endParaRPr lang="en-IN" sz="2500" kern="1200" dirty="0"/>
        </a:p>
      </dsp:txBody>
      <dsp:txXfrm>
        <a:off x="3158507" y="1558866"/>
        <a:ext cx="1157294" cy="1157294"/>
      </dsp:txXfrm>
    </dsp:sp>
    <dsp:sp modelId="{BA75FBCB-02B9-4092-BF5F-6549CFC1EC82}">
      <dsp:nvSpPr>
        <dsp:cNvPr id="0" name=""/>
        <dsp:cNvSpPr/>
      </dsp:nvSpPr>
      <dsp:spPr>
        <a:xfrm rot="16200000">
          <a:off x="3418848" y="1177953"/>
          <a:ext cx="63661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661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14385-63A3-4471-84D0-7C26F3A5F505}">
      <dsp:nvSpPr>
        <dsp:cNvPr id="0" name=""/>
        <dsp:cNvSpPr/>
      </dsp:nvSpPr>
      <dsp:spPr>
        <a:xfrm>
          <a:off x="3307514" y="367"/>
          <a:ext cx="859280" cy="859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Mc-</a:t>
          </a:r>
          <a:r>
            <a:rPr lang="en-US" sz="1300" kern="1200" dirty="0" err="1"/>
            <a:t>Culloch</a:t>
          </a:r>
          <a:r>
            <a:rPr lang="en-US" sz="1300" kern="1200" dirty="0"/>
            <a:t> Pitts Model</a:t>
          </a:r>
          <a:endParaRPr lang="en-IN" sz="1300" kern="1200" dirty="0"/>
        </a:p>
      </dsp:txBody>
      <dsp:txXfrm>
        <a:off x="3349461" y="42314"/>
        <a:ext cx="775386" cy="775386"/>
      </dsp:txXfrm>
    </dsp:sp>
    <dsp:sp modelId="{C9DF5FC3-0839-46E7-947E-1378B266EED6}">
      <dsp:nvSpPr>
        <dsp:cNvPr id="0" name=""/>
        <dsp:cNvSpPr/>
      </dsp:nvSpPr>
      <dsp:spPr>
        <a:xfrm>
          <a:off x="4378408" y="2137513"/>
          <a:ext cx="63661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661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4497F1-FE33-4325-A638-6C576B96BF2E}">
      <dsp:nvSpPr>
        <dsp:cNvPr id="0" name=""/>
        <dsp:cNvSpPr/>
      </dsp:nvSpPr>
      <dsp:spPr>
        <a:xfrm>
          <a:off x="5015020" y="1707873"/>
          <a:ext cx="859280" cy="859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Adaline Model</a:t>
          </a:r>
          <a:endParaRPr lang="en-IN" sz="1600" kern="1200" dirty="0"/>
        </a:p>
      </dsp:txBody>
      <dsp:txXfrm>
        <a:off x="5056967" y="1749820"/>
        <a:ext cx="775386" cy="775386"/>
      </dsp:txXfrm>
    </dsp:sp>
    <dsp:sp modelId="{391500E1-F649-4A12-9623-B296A810BB33}">
      <dsp:nvSpPr>
        <dsp:cNvPr id="0" name=""/>
        <dsp:cNvSpPr/>
      </dsp:nvSpPr>
      <dsp:spPr>
        <a:xfrm rot="5400000">
          <a:off x="3418848" y="3097073"/>
          <a:ext cx="63661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661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7EF016-7B62-4A14-947C-99CF3139954C}">
      <dsp:nvSpPr>
        <dsp:cNvPr id="0" name=""/>
        <dsp:cNvSpPr/>
      </dsp:nvSpPr>
      <dsp:spPr>
        <a:xfrm>
          <a:off x="3307514" y="3415379"/>
          <a:ext cx="859280" cy="859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Perceptron</a:t>
          </a:r>
          <a:endParaRPr lang="en-IN" sz="1100" kern="1200" dirty="0"/>
        </a:p>
      </dsp:txBody>
      <dsp:txXfrm>
        <a:off x="3349461" y="3457326"/>
        <a:ext cx="775386" cy="775386"/>
      </dsp:txXfrm>
    </dsp:sp>
    <dsp:sp modelId="{E57B066E-0097-49DA-A4A1-97EF2C93C9BC}">
      <dsp:nvSpPr>
        <dsp:cNvPr id="0" name=""/>
        <dsp:cNvSpPr/>
      </dsp:nvSpPr>
      <dsp:spPr>
        <a:xfrm rot="10800000">
          <a:off x="2459288" y="2137513"/>
          <a:ext cx="63661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661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3A2BF3-031C-4C25-8056-780CD611198C}">
      <dsp:nvSpPr>
        <dsp:cNvPr id="0" name=""/>
        <dsp:cNvSpPr/>
      </dsp:nvSpPr>
      <dsp:spPr>
        <a:xfrm>
          <a:off x="1600008" y="1707873"/>
          <a:ext cx="859280" cy="859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/>
            <a:t>Madaline</a:t>
          </a:r>
          <a:r>
            <a:rPr lang="en-US" sz="1300" kern="1200" dirty="0"/>
            <a:t> Model</a:t>
          </a:r>
          <a:endParaRPr lang="en-IN" sz="1300" kern="1200" dirty="0"/>
        </a:p>
      </dsp:txBody>
      <dsp:txXfrm>
        <a:off x="1641955" y="1749820"/>
        <a:ext cx="775386" cy="7753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38830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4174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2490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0418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7386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625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28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0867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6597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9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9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9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9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0"/>
          <p:cNvSpPr txBox="1">
            <a:spLocks noGrp="1"/>
          </p:cNvSpPr>
          <p:nvPr>
            <p:ph type="title"/>
          </p:nvPr>
        </p:nvSpPr>
        <p:spPr>
          <a:xfrm rot="5400000">
            <a:off x="7133432" y="1956598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0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2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40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0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0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1"/>
          <p:cNvSpPr/>
          <p:nvPr/>
        </p:nvSpPr>
        <p:spPr>
          <a:xfrm>
            <a:off x="-19050" y="1905000"/>
            <a:ext cx="12211051" cy="4953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1"/>
          <p:cNvSpPr/>
          <p:nvPr/>
        </p:nvSpPr>
        <p:spPr>
          <a:xfrm>
            <a:off x="-19051" y="0"/>
            <a:ext cx="12211051" cy="4438650"/>
          </a:xfrm>
          <a:custGeom>
            <a:avLst/>
            <a:gdLst/>
            <a:ahLst/>
            <a:cxnLst/>
            <a:rect l="l" t="t" r="r" b="b"/>
            <a:pathLst>
              <a:path w="12211050" h="4438650" extrusionOk="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rgbClr val="1716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1"/>
          <p:cNvSpPr/>
          <p:nvPr/>
        </p:nvSpPr>
        <p:spPr>
          <a:xfrm>
            <a:off x="1085851" y="1009650"/>
            <a:ext cx="10020300" cy="5238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1"/>
          <p:cNvSpPr>
            <a:spLocks noGrp="1"/>
          </p:cNvSpPr>
          <p:nvPr>
            <p:ph type="pic" idx="2"/>
          </p:nvPr>
        </p:nvSpPr>
        <p:spPr>
          <a:xfrm>
            <a:off x="1847851" y="2819400"/>
            <a:ext cx="8496300" cy="280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 txBox="1"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dt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ft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body" idx="1"/>
          </p:nvPr>
        </p:nvSpPr>
        <p:spPr>
          <a:xfrm>
            <a:off x="5183188" y="987433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2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4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4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5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3"/>
          </p:nvPr>
        </p:nvSpPr>
        <p:spPr>
          <a:xfrm>
            <a:off x="6172203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body" idx="4"/>
          </p:nvPr>
        </p:nvSpPr>
        <p:spPr>
          <a:xfrm>
            <a:off x="6172203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6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7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7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>
            <a:spLocks noGrp="1"/>
          </p:cNvSpPr>
          <p:nvPr>
            <p:ph type="pic" idx="2"/>
          </p:nvPr>
        </p:nvSpPr>
        <p:spPr>
          <a:xfrm>
            <a:off x="5183188" y="987433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3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38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8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8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ta-flair.training/blogs/learning-rules-in-neural-network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2297" y="5426645"/>
            <a:ext cx="12192173" cy="1518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04216" y="5901126"/>
            <a:ext cx="45703" cy="6136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44" name="Slide Number Placeholder 2"/>
          <p:cNvSpPr txBox="1">
            <a:spLocks/>
          </p:cNvSpPr>
          <p:nvPr/>
        </p:nvSpPr>
        <p:spPr>
          <a:xfrm>
            <a:off x="8762072" y="6507678"/>
            <a:ext cx="2742245" cy="364998"/>
          </a:xfrm>
          <a:prstGeom prst="rect">
            <a:avLst/>
          </a:prstGeom>
        </p:spPr>
        <p:txBody>
          <a:bodyPr vert="horz" lIns="91408" tIns="45705" rIns="91408" bIns="45705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199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xmlns="" id="{0983CA01-DED8-4A8A-82CA-5B1BE1DADB0C}"/>
              </a:ext>
            </a:extLst>
          </p:cNvPr>
          <p:cNvSpPr/>
          <p:nvPr/>
        </p:nvSpPr>
        <p:spPr>
          <a:xfrm flipV="1">
            <a:off x="9505669" y="5939006"/>
            <a:ext cx="1291323" cy="1157202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D" sz="1799">
              <a:solidFill>
                <a:srgbClr val="FFFFFF"/>
              </a:solidFill>
            </a:endParaRP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xmlns="" id="{CAD0D7B8-E462-453C-B296-CA0154FA54A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8885" y="3121828"/>
          <a:ext cx="3301906" cy="3146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CorelDRAW" r:id="rId3" imgW="2169000" imgH="2169360" progId="">
                  <p:embed/>
                </p:oleObj>
              </mc:Choice>
              <mc:Fallback>
                <p:oleObj name="CorelDRAW" r:id="rId3" imgW="2169000" imgH="2169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7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85" y="3121828"/>
                        <a:ext cx="3301906" cy="31469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ight Triangle 36">
            <a:extLst>
              <a:ext uri="{FF2B5EF4-FFF2-40B4-BE49-F238E27FC236}">
                <a16:creationId xmlns:a16="http://schemas.microsoft.com/office/drawing/2014/main" xmlns="" id="{0983CA01-DED8-4A8A-82CA-5B1BE1DADB0C}"/>
              </a:ext>
            </a:extLst>
          </p:cNvPr>
          <p:cNvSpPr/>
          <p:nvPr/>
        </p:nvSpPr>
        <p:spPr>
          <a:xfrm flipH="1">
            <a:off x="7045107" y="-24569"/>
            <a:ext cx="5144769" cy="5850403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D" sz="1799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125457" y="2026015"/>
            <a:ext cx="6827048" cy="1580129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2" y="25688"/>
            <a:ext cx="3858410" cy="1537717"/>
          </a:xfrm>
          <a:prstGeom prst="rect">
            <a:avLst/>
          </a:prstGeom>
        </p:spPr>
      </p:pic>
      <p:sp>
        <p:nvSpPr>
          <p:cNvPr id="43" name="Right Triangle 42"/>
          <p:cNvSpPr/>
          <p:nvPr/>
        </p:nvSpPr>
        <p:spPr>
          <a:xfrm rot="10800000" flipV="1">
            <a:off x="9828498" y="5333336"/>
            <a:ext cx="2365800" cy="1599643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881086" y="6018658"/>
            <a:ext cx="4926892" cy="64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199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endParaRPr lang="en-US" sz="1598" b="1" dirty="0">
              <a:solidFill>
                <a:prstClr val="black"/>
              </a:solidFill>
              <a:latin typeface="Casper" panose="0200050600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885505" y="6042737"/>
            <a:ext cx="45703" cy="3704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154801" y="5585389"/>
            <a:ext cx="6429803" cy="88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 defTabSz="6220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2399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– </a:t>
            </a:r>
            <a:r>
              <a:rPr lang="en-IN" sz="2399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2_3</a:t>
            </a:r>
            <a:endParaRPr lang="en-US" sz="2399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6220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2407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NN Models</a:t>
            </a:r>
            <a:endParaRPr lang="en-US" sz="2399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499442" y="1462268"/>
            <a:ext cx="11099560" cy="3330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/>
            <a:r>
              <a:rPr lang="en-IN" sz="4797" b="1" dirty="0">
                <a:solidFill>
                  <a:prstClr val="black"/>
                </a:solidFill>
                <a:latin typeface="Cambria" panose="02040503050406030204" pitchFamily="18" charset="0"/>
              </a:rPr>
              <a:t>APEX INSTITUTE OF TECHNOLOGY</a:t>
            </a:r>
            <a:endParaRPr lang="en-US" sz="4797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algn="ctr"/>
            <a:r>
              <a:rPr lang="en-IN" sz="2808" b="1" dirty="0">
                <a:solidFill>
                  <a:prstClr val="black"/>
                </a:solidFill>
                <a:latin typeface="Cambria" panose="02040503050406030204" pitchFamily="18" charset="0"/>
              </a:rPr>
              <a:t>DEPARTMENT OF COMPUTER SCIENCE &amp; ENGINEERING</a:t>
            </a:r>
            <a:endParaRPr lang="en-US" sz="2808" b="1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algn="ctr" defTabSz="6220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en-US" sz="3199" b="1" dirty="0">
              <a:solidFill>
                <a:prstClr val="black"/>
              </a:solidFill>
              <a:latin typeface="Cambria" panose="02040503050406030204" pitchFamily="18" charset="0"/>
              <a:ea typeface="Calibri" charset="0"/>
              <a:cs typeface="Times New Roman" charset="0"/>
            </a:endParaRPr>
          </a:p>
          <a:p>
            <a:pPr algn="ctr" defTabSz="6220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99" dirty="0">
                <a:solidFill>
                  <a:prstClr val="black">
                    <a:lumMod val="85000"/>
                    <a:lumOff val="15000"/>
                  </a:prst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DEEP LEARNING (20CSF-432)</a:t>
            </a:r>
          </a:p>
          <a:p>
            <a:pPr algn="ctr" defTabSz="6220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99" b="1" dirty="0">
                <a:solidFill>
                  <a:prstClr val="black">
                    <a:lumMod val="85000"/>
                    <a:lumOff val="15000"/>
                  </a:prst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Faculty:</a:t>
            </a:r>
            <a:r>
              <a:rPr lang="en-US" sz="3199" dirty="0">
                <a:solidFill>
                  <a:prstClr val="black">
                    <a:lumMod val="85000"/>
                    <a:lumOff val="15000"/>
                  </a:prst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Prof. (Dr.) Madan Lal Saini(E13485)</a:t>
            </a:r>
          </a:p>
          <a:p>
            <a:pPr algn="ctr" defTabSz="6220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98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97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17429DD-822A-46B9-83FD-1AD23D4401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073B11E-F468-4D9A-AB56-2B641A6C3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2" r="1525"/>
          <a:stretch/>
        </p:blipFill>
        <p:spPr>
          <a:xfrm>
            <a:off x="923026" y="335597"/>
            <a:ext cx="7392838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6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AEC34DE-FD0F-4E2C-8E57-5A3C7EC81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7419"/>
            <a:ext cx="10515600" cy="150018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W1=W2=1</a:t>
            </a:r>
          </a:p>
          <a:p>
            <a:r>
              <a:rPr lang="en-US" b="1" dirty="0">
                <a:solidFill>
                  <a:srgbClr val="C00000"/>
                </a:solidFill>
              </a:rPr>
              <a:t>ɵ = 1.5 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A8C02C1-503E-4E2B-8DB4-11924CDDEC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3A998B2-98A9-42FC-9083-19E6A27F9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4" r="1543"/>
          <a:stretch/>
        </p:blipFill>
        <p:spPr>
          <a:xfrm>
            <a:off x="189780" y="1629559"/>
            <a:ext cx="7332453" cy="501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80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69856FD-4D4C-4340-A0BA-BFBCFC6D4D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0F0B4CC-279D-44E4-B107-BCE5119D5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9" r="2368"/>
          <a:stretch/>
        </p:blipFill>
        <p:spPr>
          <a:xfrm>
            <a:off x="1173191" y="309146"/>
            <a:ext cx="9083617" cy="584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61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890EBD5-8CE5-446E-BA9F-B19EC98F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03C91BC-1CC8-40EE-8E45-2535FEFC8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3" r="1182" b="4193"/>
          <a:stretch/>
        </p:blipFill>
        <p:spPr>
          <a:xfrm>
            <a:off x="923025" y="364025"/>
            <a:ext cx="7358333" cy="3586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3F82F78-BBDF-45D6-A691-0F57A99C5A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18"/>
          <a:stretch/>
        </p:blipFill>
        <p:spPr>
          <a:xfrm>
            <a:off x="844548" y="4425351"/>
            <a:ext cx="5251451" cy="223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52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0D3B13E-F5E7-4CDA-86C6-4CA7F41B4C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9110370-2DBF-45A6-9A49-D49001226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2"/>
          <a:stretch/>
        </p:blipFill>
        <p:spPr>
          <a:xfrm>
            <a:off x="940279" y="308818"/>
            <a:ext cx="7682720" cy="516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83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0BA0473-863A-42B1-A9EC-F5AB3EFC4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11E05FE-8A8B-4BD7-92DB-4862D6DF0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7"/>
          <a:stretch/>
        </p:blipFill>
        <p:spPr>
          <a:xfrm>
            <a:off x="2441274" y="709233"/>
            <a:ext cx="7417625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4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2601B59-CF6C-4B2A-B797-61A4401BD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64606" y="136519"/>
            <a:ext cx="4038254" cy="150018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W1= -0.6</a:t>
            </a:r>
          </a:p>
          <a:p>
            <a:r>
              <a:rPr lang="en-US" b="1" dirty="0">
                <a:solidFill>
                  <a:srgbClr val="C00000"/>
                </a:solidFill>
              </a:rPr>
              <a:t>   W2= -0.55	    w1  ≠  w2</a:t>
            </a:r>
          </a:p>
          <a:p>
            <a:r>
              <a:rPr lang="en-US" b="1" dirty="0">
                <a:solidFill>
                  <a:srgbClr val="C00000"/>
                </a:solidFill>
              </a:rPr>
              <a:t>   b=1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C710F51-6C1D-4043-86C3-1E70573B00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7FE4C67-D851-4B74-87CA-A0D61D4F6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"/>
          <a:stretch/>
        </p:blipFill>
        <p:spPr>
          <a:xfrm>
            <a:off x="750497" y="208901"/>
            <a:ext cx="7452131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64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253B4DF-BC40-449A-9E63-E498AA677C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A5D79E6-69CA-4CF5-A5C3-1F5553EC1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" r="1035"/>
          <a:stretch/>
        </p:blipFill>
        <p:spPr>
          <a:xfrm>
            <a:off x="2372263" y="609206"/>
            <a:ext cx="7427345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51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2092366-B70D-4A72-AFD0-A76FF5B118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97CD038-79C6-4F78-888E-450905B12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"/>
          <a:stretch/>
        </p:blipFill>
        <p:spPr>
          <a:xfrm>
            <a:off x="2475781" y="594917"/>
            <a:ext cx="7387882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05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7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/>
              <a:t>Questions…</a:t>
            </a:r>
            <a:endParaRPr sz="4800" b="1"/>
          </a:p>
        </p:txBody>
      </p:sp>
      <p:sp>
        <p:nvSpPr>
          <p:cNvPr id="380" name="Google Shape;380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How to determine a network topology?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/>
              <a:t>Difference between biological and artificial neuron?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Role of Bias?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/>
              <a:t>Difference between feed forward, multi-layer feed forward and recurrent network?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81" name="Google Shape;381;p2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87" y="1194"/>
            <a:ext cx="10511938" cy="1351811"/>
          </a:xfrm>
        </p:spPr>
        <p:txBody>
          <a:bodyPr>
            <a:normAutofit/>
          </a:bodyPr>
          <a:lstStyle/>
          <a:p>
            <a:r>
              <a:rPr lang="en-IN" sz="319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Learning: Course Objectives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5961" y="1147016"/>
            <a:ext cx="11071975" cy="3791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3"/>
              </a:spcAft>
            </a:pP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OBJECTIVES</a:t>
            </a:r>
            <a:endParaRPr lang="en-US" sz="2000" b="1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1203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Course aims to:</a:t>
            </a:r>
            <a:endParaRPr lang="en-US" sz="2000" b="1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7720" indent="-687720">
              <a:spcAft>
                <a:spcPts val="1203"/>
              </a:spcAft>
              <a:buFont typeface="+mj-lt"/>
              <a:buAutoNum type="arabicPeriod"/>
            </a:pPr>
            <a:r>
              <a:rPr lang="en-IN" sz="2006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Understand the key features in a neural network’s architecture</a:t>
            </a:r>
            <a:endParaRPr lang="en-US" sz="1604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7720" indent="-687720">
              <a:spcAft>
                <a:spcPts val="1203"/>
              </a:spcAft>
              <a:buFont typeface="+mj-lt"/>
              <a:buAutoNum type="arabicPeriod"/>
            </a:pPr>
            <a:r>
              <a:rPr lang="en-IN" sz="2006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Understand the main fundamentals that drive Deep Learning</a:t>
            </a:r>
            <a:endParaRPr lang="en-US" sz="1604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7720" indent="-687720">
              <a:spcAft>
                <a:spcPts val="1203"/>
              </a:spcAft>
              <a:buFont typeface="+mj-lt"/>
              <a:buAutoNum type="arabicPeriod"/>
            </a:pPr>
            <a:r>
              <a:rPr lang="en-IN" sz="2006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 able to build, train and apply fully connected deep neural networks</a:t>
            </a:r>
            <a:endParaRPr lang="en-US" sz="1604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7720" indent="-687720">
              <a:spcAft>
                <a:spcPts val="1203"/>
              </a:spcAft>
              <a:buFont typeface="+mj-lt"/>
              <a:buAutoNum type="arabicPeriod"/>
            </a:pPr>
            <a:r>
              <a:rPr lang="en-IN" sz="2006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Know how to implement efficient CNN or RNN.</a:t>
            </a:r>
            <a:endParaRPr lang="en-US" sz="1604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7720" indent="-687720" algn="just">
              <a:spcAft>
                <a:spcPts val="1203"/>
              </a:spcAft>
              <a:buFont typeface="+mj-lt"/>
              <a:buAutoNum type="arabicPeriod"/>
            </a:pPr>
            <a:r>
              <a:rPr lang="en-IN" sz="2006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Implementation the fundamental methods involved in deep learning, including the underlying optimization concepts (gradient descent and backpropagation) and how they can be combined to solve real-world problems.  </a:t>
            </a:r>
            <a:endParaRPr lang="en-US" sz="1604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92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8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4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7" name="Google Shape;387;p28"/>
          <p:cNvSpPr txBox="1">
            <a:spLocks noGrp="1"/>
          </p:cNvSpPr>
          <p:nvPr>
            <p:ph type="body" idx="1"/>
          </p:nvPr>
        </p:nvSpPr>
        <p:spPr>
          <a:xfrm>
            <a:off x="838200" y="1633928"/>
            <a:ext cx="11353800" cy="482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Main text books: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• “Neural Networks: A Comprehensive Foundation”, S. </a:t>
            </a:r>
            <a:r>
              <a:rPr lang="en-US" dirty="0" err="1"/>
              <a:t>Haykin</a:t>
            </a:r>
            <a:r>
              <a:rPr lang="en-US" dirty="0"/>
              <a:t> (very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good -theoretical)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• “Pattern Recognition with Neural Networks”, C. Bishop (very good accessible)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• “Neural Network Design” by Hagan, Demuth and Beale (introductory)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dirty="0"/>
              <a:t>Books emphasizing the practical aspects: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• “Neural </a:t>
            </a:r>
            <a:r>
              <a:rPr lang="en-US" dirty="0" err="1"/>
              <a:t>Smithing</a:t>
            </a:r>
            <a:r>
              <a:rPr lang="en-US" dirty="0"/>
              <a:t>”, Reeds and Marks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• “Practical Neural Network </a:t>
            </a:r>
            <a:r>
              <a:rPr lang="en-US" dirty="0" err="1"/>
              <a:t>Recipees</a:t>
            </a:r>
            <a:r>
              <a:rPr lang="en-US" dirty="0"/>
              <a:t> in C++”’ T. Masters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• Seminal Paper (but now quite old!):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“Parallel Distributed Processing” </a:t>
            </a:r>
            <a:r>
              <a:rPr lang="en-US" dirty="0" err="1"/>
              <a:t>Rumelhart</a:t>
            </a:r>
            <a:r>
              <a:rPr lang="en-US" dirty="0"/>
              <a:t> and McClelland et al.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Deep Learning books and tutorials: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• </a:t>
            </a:r>
            <a:r>
              <a:rPr lang="en-US" u="sng" dirty="0" err="1">
                <a:solidFill>
                  <a:schemeClr val="hlink"/>
                </a:solidFill>
                <a:hlinkClick r:id="rId3"/>
              </a:rPr>
              <a:t>http://www.deeplearningbook.org/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Introduction to Learning Rules in Neural Network - </a:t>
            </a:r>
            <a:r>
              <a:rPr lang="en-US" u="sng" dirty="0" err="1">
                <a:solidFill>
                  <a:schemeClr val="hlink"/>
                </a:solidFill>
                <a:hlinkClick r:id="rId4"/>
              </a:rPr>
              <a:t>DataFlair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 (data-</a:t>
            </a:r>
            <a:r>
              <a:rPr lang="en-US" u="sng" dirty="0" err="1">
                <a:solidFill>
                  <a:schemeClr val="hlink"/>
                </a:solidFill>
                <a:hlinkClick r:id="rId4"/>
              </a:rPr>
              <a:t>flair.training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p28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Neural Networks Literature</a:t>
            </a:r>
            <a:endParaRPr/>
          </a:p>
        </p:txBody>
      </p:sp>
      <p:sp>
        <p:nvSpPr>
          <p:cNvPr id="394" name="Google Shape;394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Review Articles: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R. P. Lippman, “An introduction to Computing with Neural Nets”’ IEEE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ASP Magazine, 4-22, April 1987.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T. Kohonen, “An Introduction to Neural Computing”, Neural Networks,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1, 3-16, 1988.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A. K. Jain, J. Mao, K. Mohuiddin, “Artificial Neural Networks: A Tutorial”’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IEEE Computer, March 1996’ p. 31-44.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Journals: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IEEE Transactions on NN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Neural Networks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Neural Computation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Biological Cybernetics</a:t>
            </a:r>
            <a:endParaRPr/>
          </a:p>
        </p:txBody>
      </p:sp>
      <p:sp>
        <p:nvSpPr>
          <p:cNvPr id="395" name="Google Shape;395;p2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7"/>
          <p:cNvSpPr/>
          <p:nvPr/>
        </p:nvSpPr>
        <p:spPr>
          <a:xfrm>
            <a:off x="0" y="0"/>
            <a:ext cx="12192000" cy="4686918"/>
          </a:xfrm>
          <a:prstGeom prst="rect">
            <a:avLst/>
          </a:prstGeom>
          <a:solidFill>
            <a:srgbClr val="38562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cxnSp>
        <p:nvCxnSpPr>
          <p:cNvPr id="375" name="Google Shape;375;p27"/>
          <p:cNvCxnSpPr/>
          <p:nvPr/>
        </p:nvCxnSpPr>
        <p:spPr>
          <a:xfrm>
            <a:off x="9347200" y="0"/>
            <a:ext cx="1828800" cy="1828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6" name="Google Shape;376;p27"/>
          <p:cNvCxnSpPr/>
          <p:nvPr/>
        </p:nvCxnSpPr>
        <p:spPr>
          <a:xfrm>
            <a:off x="10169131" y="0"/>
            <a:ext cx="663972" cy="66397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7" name="Google Shape;377;p27"/>
          <p:cNvCxnSpPr/>
          <p:nvPr/>
        </p:nvCxnSpPr>
        <p:spPr>
          <a:xfrm>
            <a:off x="733432" y="6294605"/>
            <a:ext cx="558345" cy="55834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8" name="Google Shape;378;p27"/>
          <p:cNvCxnSpPr/>
          <p:nvPr/>
        </p:nvCxnSpPr>
        <p:spPr>
          <a:xfrm>
            <a:off x="390531" y="5129697"/>
            <a:ext cx="1728311" cy="1728311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9" name="Google Shape;379;p27"/>
          <p:cNvSpPr txBox="1"/>
          <p:nvPr/>
        </p:nvSpPr>
        <p:spPr>
          <a:xfrm>
            <a:off x="1485903" y="2249080"/>
            <a:ext cx="10725148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sp>
        <p:nvSpPr>
          <p:cNvPr id="380" name="Google Shape;380;p27"/>
          <p:cNvSpPr/>
          <p:nvPr/>
        </p:nvSpPr>
        <p:spPr>
          <a:xfrm>
            <a:off x="2641605" y="1214279"/>
            <a:ext cx="2430463" cy="3225800"/>
          </a:xfrm>
          <a:custGeom>
            <a:avLst/>
            <a:gdLst/>
            <a:ahLst/>
            <a:cxnLst/>
            <a:rect l="l" t="t" r="r" b="b"/>
            <a:pathLst>
              <a:path w="2430463" h="3225800" extrusionOk="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7"/>
          <p:cNvSpPr/>
          <p:nvPr/>
        </p:nvSpPr>
        <p:spPr>
          <a:xfrm>
            <a:off x="2898779" y="1214279"/>
            <a:ext cx="2430463" cy="3225800"/>
          </a:xfrm>
          <a:custGeom>
            <a:avLst/>
            <a:gdLst/>
            <a:ahLst/>
            <a:cxnLst/>
            <a:rect l="l" t="t" r="r" b="b"/>
            <a:pathLst>
              <a:path w="2430463" h="3225800" extrusionOk="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2" name="Google Shape;382;p27"/>
          <p:cNvGrpSpPr/>
          <p:nvPr/>
        </p:nvGrpSpPr>
        <p:grpSpPr>
          <a:xfrm>
            <a:off x="237521" y="152400"/>
            <a:ext cx="410563" cy="1612900"/>
            <a:chOff x="83821" y="0"/>
            <a:chExt cx="219636" cy="903079"/>
          </a:xfrm>
        </p:grpSpPr>
        <p:sp>
          <p:nvSpPr>
            <p:cNvPr id="383" name="Google Shape;383;p27"/>
            <p:cNvSpPr/>
            <p:nvPr/>
          </p:nvSpPr>
          <p:spPr>
            <a:xfrm>
              <a:off x="84026" y="0"/>
              <a:ext cx="219431" cy="21095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84262" y="408599"/>
              <a:ext cx="219194" cy="494480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83821" y="210952"/>
              <a:ext cx="217937" cy="22098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aphicFrame>
          <p:nvGraphicFramePr>
            <p:cNvPr id="386" name="Google Shape;386;p27"/>
            <p:cNvGraphicFramePr>
              <a:graphicFrameLocks noSelect="1"/>
            </p:cNvGraphicFramePr>
            <p:nvPr/>
          </p:nvGraphicFramePr>
          <p:xfrm>
            <a:off x="100420" y="236973"/>
            <a:ext cx="183878" cy="183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2" r:id="rId4" imgW="0" imgH="0" progId="">
                    <p:embed/>
                  </p:oleObj>
                </mc:Choice>
                <mc:Fallback>
                  <p:oleObj r:id="rId4" imgW="0" imgH="0" progId="">
                    <p:embed/>
                    <p:pic>
                      <p:nvPicPr>
                        <p:cNvPr id="0" name="1" hidden="1"/>
                        <p:cNvPicPr preferRelativeResize="0">
                          <a:picLocks noSelect="1" noChangeArrowheads="1"/>
                        </p:cNvPicPr>
                        <p:nvPr/>
                      </p:nvPicPr>
                      <p:blipFill>
                        <a:blip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20" y="236973"/>
                          <a:ext cx="183878" cy="18342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7" name="Google Shape;387;p27"/>
          <p:cNvSpPr/>
          <p:nvPr/>
        </p:nvSpPr>
        <p:spPr>
          <a:xfrm>
            <a:off x="4114010" y="5394451"/>
            <a:ext cx="342604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queries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Email: </a:t>
            </a:r>
            <a:r>
              <a:rPr lang="en-US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madan.e13485@cumail.in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69" name="Picture 1">
            <a:extLst>
              <a:ext uri="{FF2B5EF4-FFF2-40B4-BE49-F238E27FC236}">
                <a16:creationId xmlns:a16="http://schemas.microsoft.com/office/drawing/2014/main" xmlns="" id="{0565E8DE-760A-487D-9978-CB7B3989B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228600"/>
            <a:ext cx="1778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2043" y="352395"/>
            <a:ext cx="11121645" cy="535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COURSE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2369" y="1171621"/>
            <a:ext cx="86998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completion of this course, the students shall be able to:-</a:t>
            </a:r>
            <a:endParaRPr 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22370" y="1824345"/>
          <a:ext cx="10260363" cy="4352314"/>
        </p:xfrm>
        <a:graphic>
          <a:graphicData uri="http://schemas.openxmlformats.org/drawingml/2006/table">
            <a:tbl>
              <a:tblPr bandRow="1">
                <a:effectLst/>
                <a:tableStyleId>{5940675A-B579-460E-94D1-54222C63F5DA}</a:tableStyleId>
              </a:tblPr>
              <a:tblGrid>
                <a:gridCol w="894483"/>
                <a:gridCol w="9365880"/>
              </a:tblGrid>
              <a:tr h="6319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CO1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7073" marR="1170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Understand neural network, its working and parameters, and various deep neural network architectures.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7073" marR="1170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471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CO2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7073" marR="1170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Differentiate between the major types of neural network architectures (multi-layered perceptron, convolutional neural networks, recurrent neural networks, etc.) and what types of problems can be solved by these architectures.</a:t>
                      </a:r>
                      <a:endParaRPr lang="en-US" sz="18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7073" marR="1170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85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CO3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7073" marR="1170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Evaluate the performance of deep neural network and improve the performance by applying optimization techniques. </a:t>
                      </a:r>
                      <a:endParaRPr lang="en-US" sz="18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7073" marR="1170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85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CO4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7073" marR="1170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Design or select neural network architectures for new data problems based on their requirements and problem characteristics and analyse their performance.</a:t>
                      </a:r>
                      <a:endParaRPr lang="en-US" sz="18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7073" marR="1170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85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CO5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7073" marR="1170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Describe some of the latest research being conducted in the field and open problems that are yet to be solved. </a:t>
                      </a:r>
                      <a:endParaRPr lang="en-US" sz="18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7073" marR="1170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49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163" y="95832"/>
            <a:ext cx="10511938" cy="858070"/>
          </a:xfrm>
        </p:spPr>
        <p:txBody>
          <a:bodyPr>
            <a:normAutofit/>
          </a:bodyPr>
          <a:lstStyle/>
          <a:p>
            <a:pPr algn="ctr"/>
            <a:r>
              <a:rPr lang="en-IN" sz="3199" b="1" dirty="0">
                <a:latin typeface="Times New Roman" pitchFamily="18" charset="0"/>
                <a:cs typeface="Times New Roman" pitchFamily="18" charset="0"/>
              </a:rPr>
              <a:t>Unit-1 Syllabus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710216" y="1121266"/>
          <a:ext cx="10641756" cy="4798993"/>
        </p:xfrm>
        <a:graphic>
          <a:graphicData uri="http://schemas.openxmlformats.org/drawingml/2006/table">
            <a:tbl>
              <a:tblPr firstRow="1" firstCol="1" bandRow="1"/>
              <a:tblGrid>
                <a:gridCol w="2348971"/>
                <a:gridCol w="8292786"/>
              </a:tblGrid>
              <a:tr h="529076">
                <a:tc>
                  <a:txBody>
                    <a:bodyPr/>
                    <a:lstStyle/>
                    <a:p>
                      <a:pPr marL="0" marR="53975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dirty="0">
                          <a:effectLst/>
                          <a:latin typeface="Times New Roman"/>
                          <a:ea typeface="Calibri"/>
                          <a:cs typeface="Arial"/>
                        </a:rPr>
                        <a:t>Unit-1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56" marR="685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Artificial Neural Network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56" marR="685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462531">
                <a:tc>
                  <a:txBody>
                    <a:bodyPr/>
                    <a:lstStyle/>
                    <a:p>
                      <a:pPr marR="53975" algn="just">
                        <a:spcAft>
                          <a:spcPts val="0"/>
                        </a:spcAft>
                      </a:pPr>
                      <a:r>
                        <a:rPr lang="en-US" sz="2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Fundamentals of Neural Network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251" marR="1082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1391920" algn="l"/>
                        </a:tabLst>
                      </a:pPr>
                      <a:r>
                        <a:rPr lang="en-IN" sz="2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 to Neural Network, Model of Artificial Neuron, 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Multilayer Perceptron</a:t>
                      </a:r>
                      <a:r>
                        <a:rPr lang="en-IN" sz="2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Back Propagation, </a:t>
                      </a:r>
                      <a:r>
                        <a:rPr lang="en-IN" sz="2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rules and various activation functions, 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Gradient descent, Stochastic Gradient descent.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251" marR="1082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2531">
                <a:tc>
                  <a:txBody>
                    <a:bodyPr/>
                    <a:lstStyle/>
                    <a:p>
                      <a:pPr marR="53975" algn="just">
                        <a:spcAft>
                          <a:spcPts val="0"/>
                        </a:spcAft>
                      </a:pPr>
                      <a:r>
                        <a:rPr lang="en-IN" sz="2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Neural Network Architecture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251" marR="1082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Single layer Feed-forward networks. Multi-layer Feed-forward networks. Architecture of Back-propagation (BP) Networks, Backpropagation Learning.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251" marR="1082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4856">
                <a:tc>
                  <a:txBody>
                    <a:bodyPr/>
                    <a:lstStyle/>
                    <a:p>
                      <a:pPr marR="53975" algn="just">
                        <a:spcAft>
                          <a:spcPts val="0"/>
                        </a:spcAft>
                      </a:pPr>
                      <a:r>
                        <a:rPr lang="en-IN" sz="2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Training Neural Network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251" marR="1082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2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Training Deep Neural Networks using Back Propagation-Setup and initialization issues, Gradient- Descent Strategies, vanishing and exploding Gradient problems, regularizations, and dropouts.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2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251" marR="1082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655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SUGGESTIVE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033" y="1523317"/>
            <a:ext cx="10511938" cy="505799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TEXT BOOKS</a:t>
            </a:r>
            <a:r>
              <a:rPr lang="en-US" b="1" dirty="0" smtClean="0"/>
              <a:t>:</a:t>
            </a:r>
            <a:r>
              <a:rPr lang="en-IN" b="1" dirty="0"/>
              <a:t> </a:t>
            </a:r>
            <a:endParaRPr lang="en-US" dirty="0"/>
          </a:p>
          <a:p>
            <a:r>
              <a:rPr lang="en-US" b="1" dirty="0" smtClean="0"/>
              <a:t>T1</a:t>
            </a:r>
            <a:r>
              <a:rPr lang="en-US" b="1" dirty="0"/>
              <a:t>:</a:t>
            </a:r>
            <a:r>
              <a:rPr lang="en-US" dirty="0"/>
              <a:t> Deep Learning with Python by Francois </a:t>
            </a:r>
            <a:r>
              <a:rPr lang="en-US" dirty="0" err="1"/>
              <a:t>Chollet</a:t>
            </a:r>
            <a:r>
              <a:rPr lang="en-US" dirty="0"/>
              <a:t>, Publisher: Manning Publications </a:t>
            </a:r>
          </a:p>
          <a:p>
            <a:r>
              <a:rPr lang="en-US" b="1" dirty="0"/>
              <a:t>T2:</a:t>
            </a:r>
            <a:r>
              <a:rPr lang="en-US" dirty="0"/>
              <a:t> Deep Learning from Scratch: Building with Python from First Principles by Seth Weidman published by </a:t>
            </a:r>
            <a:r>
              <a:rPr lang="en-US" dirty="0" err="1"/>
              <a:t>O`Reilley</a:t>
            </a:r>
            <a:endParaRPr lang="en-US" dirty="0"/>
          </a:p>
          <a:p>
            <a:r>
              <a:rPr lang="en-IN" b="1" dirty="0"/>
              <a:t>T3</a:t>
            </a:r>
            <a:r>
              <a:rPr lang="en-IN" dirty="0"/>
              <a:t>: </a:t>
            </a:r>
            <a:r>
              <a:rPr lang="en-US" dirty="0"/>
              <a:t>Deep Learning by Ian </a:t>
            </a:r>
            <a:r>
              <a:rPr lang="en-US" dirty="0" err="1"/>
              <a:t>Goodfellow</a:t>
            </a:r>
            <a:r>
              <a:rPr lang="en-US" dirty="0"/>
              <a:t>,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 and Aaron </a:t>
            </a:r>
            <a:r>
              <a:rPr lang="en-US" dirty="0" err="1"/>
              <a:t>Courville</a:t>
            </a:r>
            <a:r>
              <a:rPr lang="en-US" dirty="0"/>
              <a:t> published by MIT Press.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b="1" dirty="0"/>
              <a:t>REFERENCE BOOKS</a:t>
            </a:r>
            <a:r>
              <a:rPr lang="en-IN" b="1" dirty="0" smtClean="0"/>
              <a:t>:</a:t>
            </a:r>
            <a:endParaRPr lang="en-US" dirty="0"/>
          </a:p>
          <a:p>
            <a:r>
              <a:rPr lang="en-IN" b="1" dirty="0"/>
              <a:t>R1 </a:t>
            </a:r>
            <a:r>
              <a:rPr lang="en-US" dirty="0"/>
              <a:t>Fundamentals of Deep Learning: by </a:t>
            </a:r>
            <a:r>
              <a:rPr lang="en-US" dirty="0" err="1"/>
              <a:t>Nithin</a:t>
            </a:r>
            <a:r>
              <a:rPr lang="en-US" dirty="0"/>
              <a:t> </a:t>
            </a:r>
            <a:r>
              <a:rPr lang="en-US" dirty="0" err="1"/>
              <a:t>Buduma</a:t>
            </a:r>
            <a:r>
              <a:rPr lang="en-US" dirty="0"/>
              <a:t>, Nikhil </a:t>
            </a:r>
            <a:r>
              <a:rPr lang="en-US" dirty="0" err="1"/>
              <a:t>Buduma</a:t>
            </a:r>
            <a:r>
              <a:rPr lang="en-US" dirty="0"/>
              <a:t> and Joe Papa, OREILLY Publication, Second Edition.</a:t>
            </a:r>
          </a:p>
          <a:p>
            <a:r>
              <a:rPr lang="en-IN" b="1" dirty="0"/>
              <a:t>R2</a:t>
            </a:r>
            <a:r>
              <a:rPr lang="en-IN" dirty="0"/>
              <a:t> </a:t>
            </a:r>
            <a:r>
              <a:rPr lang="en-US" dirty="0"/>
              <a:t>Deep Learning: A Practitioners Approach by Josh Patterson and Adam Gibson, OREILLY Publication.</a:t>
            </a:r>
          </a:p>
          <a:p>
            <a:r>
              <a:rPr lang="en-IN" b="1" dirty="0"/>
              <a:t>R3</a:t>
            </a:r>
            <a:r>
              <a:rPr lang="en-IN" dirty="0"/>
              <a:t> </a:t>
            </a:r>
            <a:r>
              <a:rPr lang="en-US" dirty="0"/>
              <a:t>Deep Learning for Coders with </a:t>
            </a:r>
            <a:r>
              <a:rPr lang="en-US" dirty="0" err="1"/>
              <a:t>fastai</a:t>
            </a:r>
            <a:r>
              <a:rPr lang="en-US" dirty="0"/>
              <a:t> and </a:t>
            </a:r>
            <a:r>
              <a:rPr lang="en-US" dirty="0" err="1"/>
              <a:t>PyTorch</a:t>
            </a:r>
            <a:r>
              <a:rPr lang="en-US" dirty="0"/>
              <a:t> by Jeremy Howard and Sylvain </a:t>
            </a:r>
            <a:r>
              <a:rPr lang="en-US" dirty="0" err="1"/>
              <a:t>Gugger</a:t>
            </a:r>
            <a:r>
              <a:rPr lang="en-US" dirty="0"/>
              <a:t>, OREILLY Publication.</a:t>
            </a:r>
          </a:p>
          <a:p>
            <a:r>
              <a:rPr lang="en-US" b="1" dirty="0"/>
              <a:t>R4</a:t>
            </a:r>
            <a:r>
              <a:rPr lang="en-US" dirty="0"/>
              <a:t> Deep Learning Using Python </a:t>
            </a:r>
            <a:r>
              <a:rPr lang="en-IN" dirty="0"/>
              <a:t>by S </a:t>
            </a:r>
            <a:r>
              <a:rPr lang="en-IN" dirty="0" err="1"/>
              <a:t>Lovelyn</a:t>
            </a:r>
            <a:r>
              <a:rPr lang="en-IN" dirty="0"/>
              <a:t> Rose, L Ashok Kumar, D </a:t>
            </a:r>
            <a:r>
              <a:rPr lang="en-IN" dirty="0" err="1"/>
              <a:t>Karthika</a:t>
            </a:r>
            <a:r>
              <a:rPr lang="en-IN" dirty="0"/>
              <a:t> </a:t>
            </a:r>
            <a:r>
              <a:rPr lang="en-IN" dirty="0" err="1"/>
              <a:t>Renuka</a:t>
            </a:r>
            <a:r>
              <a:rPr lang="en-IN" dirty="0"/>
              <a:t>, Wiley Publication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71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"/>
          <p:cNvSpPr txBox="1">
            <a:spLocks noGrp="1"/>
          </p:cNvSpPr>
          <p:nvPr>
            <p:ph type="title"/>
          </p:nvPr>
        </p:nvSpPr>
        <p:spPr>
          <a:xfrm>
            <a:off x="839789" y="457204"/>
            <a:ext cx="6745235" cy="7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/>
              <a:t>Table of Contents</a:t>
            </a:r>
            <a:endParaRPr sz="4800" b="1"/>
          </a:p>
        </p:txBody>
      </p:sp>
      <p:sp>
        <p:nvSpPr>
          <p:cNvPr id="210" name="Google Shape;210;p4"/>
          <p:cNvSpPr txBox="1">
            <a:spLocks noGrp="1"/>
          </p:cNvSpPr>
          <p:nvPr>
            <p:ph type="body" idx="2"/>
          </p:nvPr>
        </p:nvSpPr>
        <p:spPr>
          <a:xfrm>
            <a:off x="779828" y="1502764"/>
            <a:ext cx="7314861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Neural network and its working</a:t>
            </a:r>
            <a:endParaRPr sz="2800" dirty="0"/>
          </a:p>
          <a:p>
            <a:pPr marL="0" lvl="0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 </a:t>
            </a:r>
            <a:r>
              <a:rPr lang="en-US" sz="2800" smtClean="0"/>
              <a:t>NN models</a:t>
            </a:r>
            <a:endParaRPr sz="2800"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dirty="0"/>
          </a:p>
        </p:txBody>
      </p:sp>
      <p:sp>
        <p:nvSpPr>
          <p:cNvPr id="211" name="Google Shape;211;p4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2"/>
          <p:cNvSpPr txBox="1">
            <a:spLocks noGrp="1"/>
          </p:cNvSpPr>
          <p:nvPr>
            <p:ph type="title"/>
          </p:nvPr>
        </p:nvSpPr>
        <p:spPr>
          <a:xfrm>
            <a:off x="921791" y="300666"/>
            <a:ext cx="10515600" cy="118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Models of a Neuron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12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xmlns="" id="{7830971A-CA06-4438-8530-4615C23B3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9406421"/>
              </p:ext>
            </p:extLst>
          </p:nvPr>
        </p:nvGraphicFramePr>
        <p:xfrm>
          <a:off x="2032000" y="1863306"/>
          <a:ext cx="7474309" cy="4275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title"/>
          </p:nvPr>
        </p:nvSpPr>
        <p:spPr>
          <a:xfrm>
            <a:off x="1033556" y="414068"/>
            <a:ext cx="10515600" cy="1095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r>
              <a:rPr lang="en-US" sz="6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j-ea"/>
                <a:cs typeface="Tahoma" pitchFamily="34" charset="0"/>
              </a:rPr>
              <a:t>McCULLOCH</a:t>
            </a:r>
            <a:r>
              <a:rPr lang="en-US" sz="6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j-ea"/>
                <a:cs typeface="Tahoma" pitchFamily="34" charset="0"/>
              </a:rPr>
              <a:t>–PITTS NEURON</a:t>
            </a:r>
            <a:br>
              <a:rPr lang="en-US" sz="6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j-ea"/>
                <a:cs typeface="Tahoma" pitchFamily="34" charset="0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13"/>
          <p:cNvSpPr txBox="1">
            <a:spLocks noGrp="1"/>
          </p:cNvSpPr>
          <p:nvPr>
            <p:ph type="body" idx="1"/>
          </p:nvPr>
        </p:nvSpPr>
        <p:spPr>
          <a:xfrm>
            <a:off x="2802529" y="581952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3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A9CF3DD-4B82-43FB-8D2C-D5EDF2743B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1" r="2515"/>
          <a:stretch/>
        </p:blipFill>
        <p:spPr>
          <a:xfrm>
            <a:off x="577970" y="1383467"/>
            <a:ext cx="8811502" cy="54920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66AD6E5-3942-4CEB-BB59-8E46026301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FD7E38E-BC2B-4AB2-90D8-BFB31B1C7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6" r="1136"/>
          <a:stretch/>
        </p:blipFill>
        <p:spPr>
          <a:xfrm>
            <a:off x="854014" y="509289"/>
            <a:ext cx="8893835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36268"/>
      </p:ext>
    </p:extLst>
  </p:cSld>
  <p:clrMapOvr>
    <a:masterClrMapping/>
  </p:clrMapOvr>
</p:sld>
</file>

<file path=ppt/theme/theme1.xml><?xml version="1.0" encoding="utf-8"?>
<a:theme xmlns:a="http://schemas.openxmlformats.org/drawingml/2006/main" name="Unit 2.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669</Words>
  <Application>Microsoft Office PowerPoint</Application>
  <PresentationFormat>Widescreen</PresentationFormat>
  <Paragraphs>128</Paragraphs>
  <Slides>22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Times New Roman</vt:lpstr>
      <vt:lpstr>Noto Sans Symbols</vt:lpstr>
      <vt:lpstr>Arial</vt:lpstr>
      <vt:lpstr>Karla</vt:lpstr>
      <vt:lpstr>Tahoma</vt:lpstr>
      <vt:lpstr>Cambria</vt:lpstr>
      <vt:lpstr>Casper</vt:lpstr>
      <vt:lpstr>Calibri</vt:lpstr>
      <vt:lpstr>Unit 2.1</vt:lpstr>
      <vt:lpstr>CorelDRAW</vt:lpstr>
      <vt:lpstr>PowerPoint Presentation</vt:lpstr>
      <vt:lpstr>Deep Learning: Course Objectives</vt:lpstr>
      <vt:lpstr>COURSE OUTCOMES</vt:lpstr>
      <vt:lpstr>Unit-1 Syllabus</vt:lpstr>
      <vt:lpstr>SUGGESTIVE READINGS</vt:lpstr>
      <vt:lpstr>Table of Contents</vt:lpstr>
      <vt:lpstr>Models of a Neuron</vt:lpstr>
      <vt:lpstr>McCULLOCH–PITTS NEURON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Questions…</vt:lpstr>
      <vt:lpstr>References</vt:lpstr>
      <vt:lpstr>Neural Networks Literature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Microsoft account</cp:lastModifiedBy>
  <cp:revision>30</cp:revision>
  <dcterms:created xsi:type="dcterms:W3CDTF">2020-06-09T06:07:05Z</dcterms:created>
  <dcterms:modified xsi:type="dcterms:W3CDTF">2023-07-01T05:57:39Z</dcterms:modified>
</cp:coreProperties>
</file>